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notesMasterIdLst>
    <p:notesMasterId r:id="rId10"/>
  </p:notesMasterIdLst>
  <p:sldIdLst>
    <p:sldId id="266" r:id="rId2"/>
    <p:sldId id="284" r:id="rId3"/>
    <p:sldId id="285" r:id="rId4"/>
    <p:sldId id="287" r:id="rId5"/>
    <p:sldId id="286" r:id="rId6"/>
    <p:sldId id="288" r:id="rId7"/>
    <p:sldId id="289" r:id="rId8"/>
    <p:sldId id="268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0860"/>
    <a:srgbClr val="1C1573"/>
    <a:srgbClr val="283E84"/>
    <a:srgbClr val="211D71"/>
    <a:srgbClr val="000099"/>
    <a:srgbClr val="1E2F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6305" autoAdjust="0"/>
  </p:normalViewPr>
  <p:slideViewPr>
    <p:cSldViewPr>
      <p:cViewPr varScale="1">
        <p:scale>
          <a:sx n="64" d="100"/>
          <a:sy n="64" d="100"/>
        </p:scale>
        <p:origin x="738" y="60"/>
      </p:cViewPr>
      <p:guideLst>
        <p:guide orient="horz" pos="2208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2EAAB2-9271-4BDD-97AF-EBC135F5D5A0}" type="datetimeFigureOut">
              <a:rPr lang="en-US" smtClean="0"/>
              <a:t>8/18/2023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B1DED4-035E-4548-AB9E-F9B1FE638F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8022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6" b="1180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441" cy="6858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550646"/>
            <a:ext cx="9680189" cy="17927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-447353"/>
            <a:ext cx="10744203" cy="805815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0" y="2549769"/>
            <a:ext cx="7330831" cy="1600725"/>
          </a:xfrm>
        </p:spPr>
        <p:txBody>
          <a:bodyPr anchor="ctr">
            <a:normAutofit/>
          </a:bodyPr>
          <a:lstStyle>
            <a:lvl1pPr algn="r"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dirty="0" smtClean="0"/>
              <a:t>Click to edit Course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08431" y="4452630"/>
            <a:ext cx="5994400" cy="343327"/>
          </a:xfrm>
        </p:spPr>
        <p:txBody>
          <a:bodyPr anchor="ctr">
            <a:normAutofit/>
          </a:bodyPr>
          <a:lstStyle>
            <a:lvl1pPr marL="0" indent="0" algn="r">
              <a:buNone/>
              <a:defRPr sz="17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 smtClean="0"/>
              <a:t>Click to edit SME’s name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299" y="896875"/>
            <a:ext cx="3096631" cy="108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116" y="4800600"/>
            <a:ext cx="5124715" cy="21336"/>
          </a:xfrm>
          <a:prstGeom prst="rect">
            <a:avLst/>
          </a:prstGeom>
        </p:spPr>
      </p:pic>
      <p:sp>
        <p:nvSpPr>
          <p:cNvPr id="22" name="Text Placeholder 21"/>
          <p:cNvSpPr>
            <a:spLocks noGrp="1"/>
          </p:cNvSpPr>
          <p:nvPr>
            <p:ph type="body" sz="quarter" idx="14"/>
          </p:nvPr>
        </p:nvSpPr>
        <p:spPr>
          <a:xfrm>
            <a:off x="5189412" y="4826977"/>
            <a:ext cx="6713419" cy="1108563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sz="1700">
                <a:solidFill>
                  <a:srgbClr val="1C1573"/>
                </a:solidFill>
                <a:latin typeface="Helvetica" panose="020B0604020202030204" pitchFamily="34" charset="0"/>
              </a:defRPr>
            </a:lvl1pPr>
          </a:lstStyle>
          <a:p>
            <a:pPr lvl="0"/>
            <a:r>
              <a:rPr lang="en-US" dirty="0" smtClean="0"/>
              <a:t>Click to edit </a:t>
            </a:r>
          </a:p>
          <a:p>
            <a:pPr lvl="0"/>
            <a:r>
              <a:rPr lang="en-US" dirty="0" smtClean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661812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1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335" y="2482116"/>
            <a:ext cx="8848465" cy="2130566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1831508" y="2575123"/>
            <a:ext cx="8666988" cy="19368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Helvetica" panose="020B060402020203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 smtClean="0"/>
              <a:t>Click to edit Session title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461970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10668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0569"/>
            <a:ext cx="9321800" cy="764364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2728913"/>
          </a:xfrm>
        </p:spPr>
        <p:txBody>
          <a:bodyPr/>
          <a:lstStyle>
            <a:lvl1pPr>
              <a:defRPr sz="1800">
                <a:latin typeface="Helvetica" panose="020B0604020202030204" pitchFamily="34" charset="0"/>
              </a:defRPr>
            </a:lvl1pPr>
            <a:lvl2pPr>
              <a:defRPr sz="1600">
                <a:latin typeface="Helvetica" panose="020B0604020202030204" pitchFamily="34" charset="0"/>
              </a:defRPr>
            </a:lvl2pPr>
            <a:lvl3pPr>
              <a:defRPr sz="1400">
                <a:latin typeface="Helvetica" panose="020B0604020202030204" pitchFamily="34" charset="0"/>
              </a:defRPr>
            </a:lvl3pPr>
            <a:lvl4pPr>
              <a:defRPr sz="1200">
                <a:latin typeface="Helvetica" panose="020B0604020202030204" pitchFamily="34" charset="0"/>
              </a:defRPr>
            </a:lvl4pPr>
            <a:lvl5pPr>
              <a:defRPr sz="12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15429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r">
              <a:defRPr sz="5400" b="1">
                <a:solidFill>
                  <a:srgbClr val="150860"/>
                </a:solidFill>
                <a:latin typeface="Helvetica"/>
                <a:cs typeface="Helvetica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r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Helvetica Light"/>
                <a:cs typeface="Helvetica Ligh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6871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184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29" r:id="rId2"/>
    <p:sldLayoutId id="2147483739" r:id="rId3"/>
    <p:sldLayoutId id="2147483740" r:id="rId4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.ibm.com/articles/all-the-ops-devops-dataops-mlops-and-aiops/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linkedin.com/pulse/defining-differences-between-mlops-modelops-dataops-aiops-liguori-/" TargetMode="Externa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zaloni.com/resources/blogs/what-is-dataops-and-what-is-it-not/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ml-ops.org/content/mlops-principles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572000" y="2549769"/>
            <a:ext cx="7330831" cy="1793631"/>
          </a:xfrm>
        </p:spPr>
        <p:txBody>
          <a:bodyPr/>
          <a:lstStyle/>
          <a:p>
            <a:r>
              <a:rPr lang="en-US" dirty="0" err="1" smtClean="0"/>
              <a:t>AllTheOps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1800" dirty="0" smtClean="0">
                <a:solidFill>
                  <a:srgbClr val="211D71"/>
                </a:solidFill>
              </a:rPr>
              <a:t>Pravin Y Pawar</a:t>
            </a:r>
            <a:endParaRPr lang="en-US" sz="1800" dirty="0">
              <a:solidFill>
                <a:srgbClr val="211D7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934200" y="5181600"/>
            <a:ext cx="49686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Extracted from </a:t>
            </a:r>
          </a:p>
          <a:p>
            <a:r>
              <a:rPr lang="en-US" u="sng" dirty="0" err="1">
                <a:hlinkClick r:id="rId2"/>
              </a:rPr>
              <a:t>AllTheOps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725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MLOps, ModelOps, DataOps and AIOps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668464" cy="4648199"/>
          </a:xfrm>
        </p:spPr>
        <p:txBody>
          <a:bodyPr/>
          <a:lstStyle/>
          <a:p>
            <a:r>
              <a:rPr lang="en-US" dirty="0"/>
              <a:t>*Ops are rapidly growing in importance as organizations look to leverage the power of artificial intelligence, machine learning and big data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Each approach allows organizations to build reliable systems that can effectively process large amounts of data quickly and efficiently</a:t>
            </a:r>
          </a:p>
          <a:p>
            <a:endParaRPr lang="en-US" dirty="0" smtClean="0"/>
          </a:p>
          <a:p>
            <a:r>
              <a:rPr lang="en-US" dirty="0" err="1" smtClean="0"/>
              <a:t>AllOps</a:t>
            </a:r>
            <a:endParaRPr lang="en-US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MLOps focuses on a continuous delivery cycle for machine learning models through automated pipelines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ModelOps is used to manage model development from conception to deployment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DataOps provides tools for developing efficient data processing pipelines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AIOps is an AI-driven operations platform that helps automate IT processes such as incident resolution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TextBox 4"/>
          <p:cNvSpPr txBox="1"/>
          <p:nvPr/>
        </p:nvSpPr>
        <p:spPr>
          <a:xfrm>
            <a:off x="10058400" y="5334000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hlinkClick r:id="rId2"/>
              </a:rPr>
              <a:t>LinkedIn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1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DevOps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/>
          <a:lstStyle/>
          <a:p>
            <a:r>
              <a:rPr lang="en-US" dirty="0"/>
              <a:t>DevOps is a set of practices that combines software development (Dev) and information technology operations (Ops)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that aims to shorten the development lifecycle and provide continuous delivery with high software quality</a:t>
            </a:r>
          </a:p>
          <a:p>
            <a:endParaRPr lang="en-US" dirty="0"/>
          </a:p>
          <a:p>
            <a:r>
              <a:rPr lang="en-US" dirty="0" err="1"/>
              <a:t>DevSecOps</a:t>
            </a:r>
            <a:r>
              <a:rPr lang="en-US" dirty="0"/>
              <a:t> was defined and emphasizes the need to build a security foundation into DevOps initiatives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because security is a shared responsibility integrated from end to end, </a:t>
            </a:r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The one that started it all</a:t>
            </a:r>
            <a:endParaRPr lang="en-IN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4114800"/>
            <a:ext cx="2886075" cy="169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533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DataOps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29247" y="1600201"/>
            <a:ext cx="11196956" cy="4648199"/>
          </a:xfrm>
        </p:spPr>
        <p:txBody>
          <a:bodyPr>
            <a:normAutofit/>
          </a:bodyPr>
          <a:lstStyle/>
          <a:p>
            <a:r>
              <a:rPr lang="en-US" dirty="0"/>
              <a:t>DataOps </a:t>
            </a:r>
            <a:r>
              <a:rPr lang="en-US" dirty="0" smtClean="0"/>
              <a:t>was defined when</a:t>
            </a:r>
            <a:endParaRPr lang="en-US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DevOps </a:t>
            </a:r>
            <a:r>
              <a:rPr lang="en-US" dirty="0"/>
              <a:t>improved the quality and scalability of software </a:t>
            </a:r>
            <a:r>
              <a:rPr lang="en-US" dirty="0" smtClean="0"/>
              <a:t>development</a:t>
            </a:r>
            <a:endParaRPr lang="en-US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Data </a:t>
            </a:r>
            <a:r>
              <a:rPr lang="en-US" dirty="0"/>
              <a:t>analytics discipline sought to bring same improvements to their practices</a:t>
            </a:r>
          </a:p>
          <a:p>
            <a:endParaRPr lang="en-US" dirty="0"/>
          </a:p>
          <a:p>
            <a:r>
              <a:rPr lang="en-US" dirty="0"/>
              <a:t>In a nutshell, DataOps applies </a:t>
            </a:r>
            <a:r>
              <a:rPr lang="en-US" dirty="0" smtClean="0"/>
              <a:t>agile </a:t>
            </a:r>
            <a:r>
              <a:rPr lang="en-US" dirty="0"/>
              <a:t>development, </a:t>
            </a:r>
            <a:r>
              <a:rPr lang="en-US" dirty="0" smtClean="0"/>
              <a:t>DevOps</a:t>
            </a:r>
            <a:r>
              <a:rPr lang="en-US" dirty="0"/>
              <a:t>, </a:t>
            </a:r>
            <a:r>
              <a:rPr lang="en-US" dirty="0" smtClean="0"/>
              <a:t>and </a:t>
            </a:r>
            <a:r>
              <a:rPr lang="en-US" dirty="0"/>
              <a:t>lean manufacturing </a:t>
            </a:r>
            <a:r>
              <a:rPr lang="en-US" dirty="0" smtClean="0"/>
              <a:t>to </a:t>
            </a:r>
            <a:r>
              <a:rPr lang="en-US" dirty="0"/>
              <a:t>data analytics (Data) and operations (Ops</a:t>
            </a:r>
            <a:r>
              <a:rPr lang="en-US" dirty="0" smtClean="0"/>
              <a:t>)</a:t>
            </a:r>
          </a:p>
          <a:p>
            <a:endParaRPr lang="en-US" dirty="0"/>
          </a:p>
          <a:p>
            <a:r>
              <a:rPr lang="en-US" dirty="0"/>
              <a:t>DataOps is a reference of how Data Engineers and DevOps engineers work together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goal of the team is to focus on developing infrastructure 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that helps people throughout an organization be more effective </a:t>
            </a:r>
            <a:endParaRPr lang="en-US" dirty="0" smtClean="0"/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 smtClean="0"/>
              <a:t>with </a:t>
            </a:r>
            <a:r>
              <a:rPr lang="en-US" dirty="0"/>
              <a:t>their analytics initiatives, whether they are ML or BI-focused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en-US" dirty="0" smtClean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means </a:t>
            </a:r>
            <a:r>
              <a:rPr lang="en-US" dirty="0"/>
              <a:t>building tools like ETL pipelines and dashboard infrastructure, 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as well as the infrastructure needed to support ML and BI projects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8603" y="4267200"/>
            <a:ext cx="3657600" cy="23050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896600" y="6572250"/>
            <a:ext cx="19812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hlinkClick r:id="rId3"/>
              </a:rPr>
              <a:t>source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874334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MLOps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29247" y="1609012"/>
            <a:ext cx="10688492" cy="4648199"/>
          </a:xfrm>
        </p:spPr>
        <p:txBody>
          <a:bodyPr/>
          <a:lstStyle/>
          <a:p>
            <a:r>
              <a:rPr lang="en-US" dirty="0" smtClean="0"/>
              <a:t>MLOps </a:t>
            </a:r>
            <a:r>
              <a:rPr lang="en-US" dirty="0"/>
              <a:t>is meant to standardize and streamline the lifecycle of machine learning models in production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by orchestrating the movement of machine learning models, data, and outcomes among the </a:t>
            </a:r>
            <a:r>
              <a:rPr lang="en-US" dirty="0" smtClean="0"/>
              <a:t>systems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en-US" dirty="0"/>
          </a:p>
          <a:p>
            <a:r>
              <a:rPr lang="en-US" dirty="0"/>
              <a:t>MLOps (or ML Operations) refers to the process of managing ML workflows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subset of ModelOps that focuses on operationalizing ML models that have been already created or are being actively used in production</a:t>
            </a:r>
          </a:p>
          <a:p>
            <a:endParaRPr lang="en-US" dirty="0"/>
          </a:p>
          <a:p>
            <a:r>
              <a:rPr lang="en-US" dirty="0"/>
              <a:t>MLOps is the practice of building, deploying and maintaining ML models </a:t>
            </a:r>
            <a:endParaRPr lang="en-US" dirty="0" smtClean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using </a:t>
            </a:r>
            <a:r>
              <a:rPr lang="en-US" dirty="0"/>
              <a:t>established engineering best practices such as CI/CD pipelines</a:t>
            </a:r>
          </a:p>
          <a:p>
            <a:endParaRPr lang="en-US" dirty="0" smtClean="0"/>
          </a:p>
          <a:p>
            <a:r>
              <a:rPr lang="en-US" dirty="0" smtClean="0"/>
              <a:t>MLOps </a:t>
            </a:r>
            <a:r>
              <a:rPr lang="en-US" dirty="0"/>
              <a:t>has emerged because ML engineers are increasingly being asked </a:t>
            </a:r>
            <a:endParaRPr lang="en-US" dirty="0" smtClean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to </a:t>
            </a:r>
            <a:r>
              <a:rPr lang="en-US" dirty="0"/>
              <a:t>manage their own workflows in production </a:t>
            </a:r>
            <a:endParaRPr lang="en-US" dirty="0" smtClean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rather </a:t>
            </a:r>
            <a:r>
              <a:rPr lang="en-US" dirty="0"/>
              <a:t>than leaving it up to data or infrastructure </a:t>
            </a:r>
            <a:r>
              <a:rPr lang="en-US" dirty="0" smtClean="0"/>
              <a:t>teams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9600" y="4114800"/>
            <a:ext cx="3610273" cy="14859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904579" y="6010990"/>
            <a:ext cx="20574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hlinkClick r:id="rId3"/>
              </a:rPr>
              <a:t>source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19780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ModelOps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29247" y="1600201"/>
            <a:ext cx="11196956" cy="4648199"/>
          </a:xfrm>
        </p:spPr>
        <p:txBody>
          <a:bodyPr/>
          <a:lstStyle/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ModelOps incorporates MLOps, which is the process of managing ML models throughout their lifecycle at an enterprise scale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Considered </a:t>
            </a:r>
            <a:r>
              <a:rPr lang="en-US" dirty="0"/>
              <a:t>as a superset of MLOps, which refers to the processes involved to operationalize and manage AI models in use in production systems</a:t>
            </a:r>
          </a:p>
          <a:p>
            <a:pPr>
              <a:buFont typeface="Courier New" panose="02070309020205020404" pitchFamily="49" charset="0"/>
              <a:buChar char="o"/>
            </a:pPr>
            <a:endParaRPr lang="en-US" dirty="0"/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The advantage of ModelOps over MLOps is that MLOps focuses on the machine learning models only,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whereas </a:t>
            </a:r>
            <a:r>
              <a:rPr lang="en-US" dirty="0" err="1"/>
              <a:t>Modelops</a:t>
            </a:r>
            <a:r>
              <a:rPr lang="en-US" dirty="0"/>
              <a:t> is focused to operationalize all AI models</a:t>
            </a:r>
          </a:p>
          <a:p>
            <a:pPr>
              <a:buFont typeface="Courier New" panose="02070309020205020404" pitchFamily="49" charset="0"/>
              <a:buChar char="o"/>
            </a:pPr>
            <a:endParaRPr lang="en-US" dirty="0"/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The organization looking to set up ModelOps should set up MLOps first before moving on to ModelOps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The skills required for ModelOps are the same as MLOps, with some additional skills pertaining to the entire gamut of AI.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61198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AIOps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/>
          <a:lstStyle/>
          <a:p>
            <a:r>
              <a:rPr lang="en-US" dirty="0"/>
              <a:t>AIOps (Artificial Intelligence for IT Operations) is the use of machine learning and other AI technologies to automate many processes </a:t>
            </a:r>
            <a:r>
              <a:rPr lang="en-US" dirty="0" smtClean="0"/>
              <a:t>that </a:t>
            </a:r>
            <a:r>
              <a:rPr lang="en-US" dirty="0"/>
              <a:t>are currently done manually in an organization</a:t>
            </a:r>
          </a:p>
          <a:p>
            <a:endParaRPr lang="en-US" dirty="0"/>
          </a:p>
          <a:p>
            <a:r>
              <a:rPr lang="en-US" dirty="0"/>
              <a:t>AIOps is similar to MLOps in that it uses machine learning and other AI technologies to automate IT </a:t>
            </a:r>
            <a:r>
              <a:rPr lang="en-US" dirty="0" smtClean="0"/>
              <a:t>processes</a:t>
            </a:r>
          </a:p>
          <a:p>
            <a:endParaRPr lang="en-US" dirty="0"/>
          </a:p>
          <a:p>
            <a:r>
              <a:rPr lang="en-US" dirty="0"/>
              <a:t>It is different from MLOps in that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the process automation occurs within an organization’s IT operations department instead of an organization’s machine learning and AI team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uses AI to automate many processes, not just one or two tasks like MLOps does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24610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657600"/>
            <a:ext cx="10515600" cy="904875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5205413"/>
            <a:ext cx="10515600" cy="1500187"/>
          </a:xfrm>
        </p:spPr>
        <p:txBody>
          <a:bodyPr/>
          <a:lstStyle/>
          <a:p>
            <a:r>
              <a:rPr lang="en-US" dirty="0" smtClean="0"/>
              <a:t>In our next session: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798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3188</TotalTime>
  <Words>618</Words>
  <Application>Microsoft Office PowerPoint</Application>
  <PresentationFormat>Widescreen</PresentationFormat>
  <Paragraphs>69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Arial</vt:lpstr>
      <vt:lpstr>Calibri</vt:lpstr>
      <vt:lpstr>Calibri Light</vt:lpstr>
      <vt:lpstr>Courier New</vt:lpstr>
      <vt:lpstr>Helvetica</vt:lpstr>
      <vt:lpstr>Helvetica Light</vt:lpstr>
      <vt:lpstr>Office Theme</vt:lpstr>
      <vt:lpstr>AllTheOps</vt:lpstr>
      <vt:lpstr>MLOps, ModelOps, DataOps and AIOps</vt:lpstr>
      <vt:lpstr>DevOps</vt:lpstr>
      <vt:lpstr>DataOps</vt:lpstr>
      <vt:lpstr>MLOps</vt:lpstr>
      <vt:lpstr>ModelOps</vt:lpstr>
      <vt:lpstr>AIOps</vt:lpstr>
      <vt:lpstr>Thank You!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pravin pawar</cp:lastModifiedBy>
  <cp:revision>236</cp:revision>
  <dcterms:created xsi:type="dcterms:W3CDTF">2018-10-16T06:13:57Z</dcterms:created>
  <dcterms:modified xsi:type="dcterms:W3CDTF">2023-08-18T10:49:50Z</dcterms:modified>
</cp:coreProperties>
</file>